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22" r:id="rId6"/>
  </p:sldMasterIdLst>
  <p:notesMasterIdLst>
    <p:notesMasterId r:id="rId46"/>
  </p:notesMasterIdLst>
  <p:sldIdLst>
    <p:sldId id="275" r:id="rId7"/>
    <p:sldId id="299" r:id="rId8"/>
    <p:sldId id="276" r:id="rId9"/>
    <p:sldId id="285" r:id="rId10"/>
    <p:sldId id="265" r:id="rId11"/>
    <p:sldId id="270" r:id="rId12"/>
    <p:sldId id="271" r:id="rId13"/>
    <p:sldId id="272" r:id="rId14"/>
    <p:sldId id="279" r:id="rId15"/>
    <p:sldId id="286" r:id="rId16"/>
    <p:sldId id="310" r:id="rId17"/>
    <p:sldId id="319" r:id="rId18"/>
    <p:sldId id="322" r:id="rId19"/>
    <p:sldId id="321" r:id="rId20"/>
    <p:sldId id="320" r:id="rId21"/>
    <p:sldId id="311" r:id="rId22"/>
    <p:sldId id="312" r:id="rId23"/>
    <p:sldId id="313" r:id="rId24"/>
    <p:sldId id="314" r:id="rId25"/>
    <p:sldId id="315" r:id="rId26"/>
    <p:sldId id="302" r:id="rId27"/>
    <p:sldId id="288" r:id="rId28"/>
    <p:sldId id="303" r:id="rId29"/>
    <p:sldId id="318" r:id="rId30"/>
    <p:sldId id="317" r:id="rId31"/>
    <p:sldId id="293" r:id="rId32"/>
    <p:sldId id="300" r:id="rId33"/>
    <p:sldId id="291" r:id="rId34"/>
    <p:sldId id="289" r:id="rId35"/>
    <p:sldId id="305" r:id="rId36"/>
    <p:sldId id="306" r:id="rId37"/>
    <p:sldId id="307" r:id="rId38"/>
    <p:sldId id="309" r:id="rId39"/>
    <p:sldId id="256" r:id="rId40"/>
    <p:sldId id="323" r:id="rId41"/>
    <p:sldId id="324" r:id="rId42"/>
    <p:sldId id="292" r:id="rId43"/>
    <p:sldId id="296" r:id="rId44"/>
    <p:sldId id="290" r:id="rId4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78000" autoAdjust="0"/>
  </p:normalViewPr>
  <p:slideViewPr>
    <p:cSldViewPr snapToGrid="0">
      <p:cViewPr>
        <p:scale>
          <a:sx n="66" d="100"/>
          <a:sy n="66" d="100"/>
        </p:scale>
        <p:origin x="-930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8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BA59-6595-46FC-B206-5ECD0350E2B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  <a:endParaRPr lang="en-US" dirty="0" smtClean="0"/>
          </a:p>
          <a:p>
            <a:r>
              <a:rPr lang="ru-RU" dirty="0" smtClean="0"/>
              <a:t>Днепропетровский офис </a:t>
            </a:r>
            <a:r>
              <a:rPr lang="ru-RU" dirty="0" err="1" smtClean="0"/>
              <a:t>Ciklum</a:t>
            </a:r>
            <a:r>
              <a:rPr lang="ru-RU" dirty="0" smtClean="0"/>
              <a:t> занял семь верхних этажей торгово-офисного центра «Ступени» на Баррикадной.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4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Захисти проектів 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fld id="{D1E31B52-DA71-47CA-AD4A-CA6594A61B6F}" type="slidenum">
              <a:rPr kumimoji="0" lang="ru-RU" alt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t>33</a:t>
            </a:fld>
            <a:endParaRPr kumimoji="0" lang="ru-RU" altLang="uk-UA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2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</a:t>
            </a:r>
            <a:r>
              <a:rPr lang="ru-RU" smtClean="0"/>
              <a:t>в конце слайд с приглашением на ДОД.</a:t>
            </a:r>
          </a:p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698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33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слайд с Ректором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69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IT является фундаментом нового качества жизни и для нашего города.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По данным</a:t>
            </a:r>
            <a:r>
              <a:rPr lang="ru-RU" baseline="0" dirty="0" smtClean="0"/>
              <a:t> </a:t>
            </a:r>
            <a:r>
              <a:rPr lang="en-US" baseline="0" dirty="0" smtClean="0"/>
              <a:t>IT Community </a:t>
            </a:r>
            <a:r>
              <a:rPr lang="en-US" baseline="0" dirty="0" err="1" smtClean="0"/>
              <a:t>Dniro</a:t>
            </a:r>
            <a:r>
              <a:rPr lang="ru-RU" dirty="0" smtClean="0"/>
              <a:t>, </a:t>
            </a:r>
            <a:r>
              <a:rPr lang="ru-RU" dirty="0" smtClean="0"/>
              <a:t>Днепр входит в первую пятерку городов Украины по уровню развития IT-отрасли. </a:t>
            </a:r>
            <a:endParaRPr lang="en-US" dirty="0" smtClean="0"/>
          </a:p>
          <a:p>
            <a:r>
              <a:rPr lang="ru-RU" dirty="0" smtClean="0"/>
              <a:t>Около 170 IT-компаний имеют офисы в нашем городе, в них работает более 7000 специалистов, и этот показатель постоянно растет.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Ожидается, что к 2025 году количество IT специалистов удвоится. Все это говорит об огромном потенциале IT индустрии в нашем городе, о спросе на IT специалистов, больших возможностях для них в трудоустройстве. </a:t>
            </a:r>
            <a:endParaRPr lang="en-US" dirty="0" smtClean="0"/>
          </a:p>
          <a:p>
            <a:r>
              <a:rPr lang="ru-RU" dirty="0" smtClean="0"/>
              <a:t>Кроме того, наши специалисты ценятся также и в мире. </a:t>
            </a:r>
            <a:endParaRPr lang="en-US" dirty="0" smtClean="0"/>
          </a:p>
          <a:p>
            <a:r>
              <a:rPr lang="ru-RU" dirty="0" smtClean="0"/>
              <a:t>Об этом может свидетельствовать тот факт, что 13 украинских IT-компаний вошли в рейтинг 100 лучших </a:t>
            </a:r>
            <a:r>
              <a:rPr lang="ru-RU" dirty="0" err="1" smtClean="0"/>
              <a:t>аутсорсинговых</a:t>
            </a:r>
            <a:r>
              <a:rPr lang="ru-RU" dirty="0" smtClean="0"/>
              <a:t> компаний мира. </a:t>
            </a:r>
            <a:endParaRPr lang="en-US" dirty="0" smtClean="0"/>
          </a:p>
          <a:p>
            <a:r>
              <a:rPr lang="ru-RU" dirty="0" smtClean="0"/>
              <a:t>На сегодня IT сектор обеспечивает 4% ВВП Украины. </a:t>
            </a:r>
            <a:endParaRPr lang="en-US" dirty="0" smtClean="0"/>
          </a:p>
          <a:p>
            <a:r>
              <a:rPr lang="ru-RU" dirty="0" smtClean="0"/>
              <a:t>Есть основания полагать, что через 2 года он превысит 6% (6,8).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8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45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AC783-575D-498B-9F18-0EEF2B36B56F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xmlns="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xmlns="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xmlns="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xmlns="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xmlns="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xmlns="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xmlns="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xmlns="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921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xmlns="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xmlns="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xmlns="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xmlns="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406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402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xmlns="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xmlns="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xmlns="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xmlns="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xmlns="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xmlns="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xmlns="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xmlns="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xmlns="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xmlns="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10C19D9-C42E-4861-AFCA-D007DA875B6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048370730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A9C50CD9-7C24-40DE-8BA7-B04E318E79A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25539317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FB011439-116F-40D3-A76C-EEF2344819E7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379030339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111A28AB-AA1C-4FAB-A69D-023649B976D0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06296586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9FD7C7-A97E-4A2A-89EB-504E74BCEEF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510928092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BB5508CE-DFAE-4BE2-9B23-6AF5FFB46BB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43942033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CA855609-3C1A-4693-8858-48B4E76750FB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647462129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DC84B266-81A3-48D6-8F10-CD90FBF7C119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2591311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435D2E3-E832-4F5D-A896-445074573EA5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935601044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2D58DF-8AB7-4E63-BC3F-5C2A6E92E4DD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203355949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22AF671-4275-4A13-876F-2724C26FB9A1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8094197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19.04.2019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  <p:sldLayoutId id="2147483734" r:id="rId16"/>
    <p:sldLayoutId id="2147483735" r:id="rId17"/>
    <p:sldLayoutId id="214748373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310" y="365041"/>
            <a:ext cx="10515382" cy="1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8310" y="1825203"/>
            <a:ext cx="10515382" cy="43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2052" name="Дата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309" y="6356467"/>
            <a:ext cx="2743557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3" name="Нижний колонтитул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9127" y="6356467"/>
            <a:ext cx="4113748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4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610134" y="6356467"/>
            <a:ext cx="2743557" cy="3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25000"/>
              <a:defRPr sz="16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D4DE25A-625B-4826-8E01-ABDFF0D7A1CE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421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2pPr>
      <a:lvl3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3pPr>
      <a:lvl4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4pPr>
      <a:lvl5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5pPr>
      <a:lvl6pPr marL="457109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6pPr>
      <a:lvl7pPr marL="914217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7pPr>
      <a:lvl8pPr marL="1371326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8pPr>
      <a:lvl9pPr marL="1828434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9pPr>
    </p:titleStyle>
    <p:bodyStyle>
      <a:lvl1pPr marL="226968" indent="-226968" algn="l" defTabSz="9126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4076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85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3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402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9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image" Target="../media/image10.emf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xmlns="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2D/3D графика 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0391" y="5598270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736769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xmlns="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  <a:defRPr/>
            </a:pPr>
            <a:endParaRPr lang="uk-UA" sz="2800" b="1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программы соответствуют потребностям ІТ-рынка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23" y="880810"/>
            <a:ext cx="4102324" cy="8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3722" y="1004288"/>
            <a:ext cx="542909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программирования.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Языки программирования (C, C++, C#,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ПО под мобильные платформы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Android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iOS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WEB-приложений.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en-US" sz="16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0005203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669394" y="2620269"/>
            <a:ext cx="536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программирование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7331" y="695165"/>
            <a:ext cx="57418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Языки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программирования (C, C++,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JSON, XML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Web-с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ервисы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SOAP (Simple Object Access Protocol), REST (Representational State Transfer)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WEB-приложений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Node.js,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фреймворк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Express</a:t>
            </a:r>
            <a:endParaRPr lang="ru-RU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Angular, React.js, Vue.js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CMS: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Wordpress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Joomla, Drupal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Yii2,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Laravel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Symphony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62532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4306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r>
              <a:rPr lang="ru-RU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0D37243-A5CE-43A9-A048-7889371BE54B}"/>
              </a:ext>
            </a:extLst>
          </p:cNvPr>
          <p:cNvSpPr txBox="1"/>
          <p:nvPr/>
        </p:nvSpPr>
        <p:spPr>
          <a:xfrm>
            <a:off x="6113722" y="743168"/>
            <a:ext cx="59317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Построение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IPv4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IPv6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сетей: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LAN: Ethernet, L2/L3 Switching, VLAN, STP (RSTP, MSTP)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Протоколы маршрутизации: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EIGRP, OSPF, BGP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обработки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multicast: IGMP, CGMP, PIM.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ключевых сетевых сервисов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обеспечения безопасности сетей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Операционные системы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Развертывание и поддержка рабочих станций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10.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Управление инфраструктурой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Active Directory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сервисов на базе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Резервное копирования и восстановление данных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Кибербезопасность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xmlns="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</p:spTree>
    <p:extLst>
      <p:ext uri="{BB962C8B-B14F-4D97-AF65-F5344CB8AC3E}">
        <p14:creationId xmlns:p14="http://schemas.microsoft.com/office/powerpoint/2010/main" val="1605461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-2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4E614E2-299E-46D5-9161-7039752BA081}"/>
              </a:ext>
            </a:extLst>
          </p:cNvPr>
          <p:cNvSpPr txBox="1"/>
          <p:nvPr/>
        </p:nvSpPr>
        <p:spPr>
          <a:xfrm>
            <a:off x="849949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2D/3D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5121CD5-0D16-4E99-A0D4-E72164B32205}"/>
              </a:ext>
            </a:extLst>
          </p:cNvPr>
          <p:cNvSpPr txBox="1"/>
          <p:nvPr/>
        </p:nvSpPr>
        <p:spPr>
          <a:xfrm>
            <a:off x="6167211" y="1063744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Графические редакторы компании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Photoshop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Illustrator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InDesign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Навыки рисунка, создания эскизов.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Теория дизайна, брэндинг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айдентика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работа с фирменными стилями.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Вёрстка и макетирование.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Допечатная подготовка.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-дизайн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web-кодинг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дизайн и создание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-страниц.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Создание анимации в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Animate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Юзабилити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поисковая оптимизация веб-сайтов.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3ds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Max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Maya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3d, прохождение сертификации.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3D-моделирование и визуализация.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3D-анимация, создание компьютерных мультфильмов.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Работа с видео и звуком.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xmlns="" id="{7FDEAC5B-DD4F-47D8-89AD-26CC3D767444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9546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4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CF5958A-3992-4968-BA0C-BD5575C7E152}"/>
              </a:ext>
            </a:extLst>
          </p:cNvPr>
          <p:cNvSpPr/>
          <p:nvPr/>
        </p:nvSpPr>
        <p:spPr>
          <a:xfrm>
            <a:off x="768790" y="5516873"/>
            <a:ext cx="1845835" cy="645963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31286D7-80F6-42C4-B0F4-CDCCF9ECB3C1}"/>
              </a:ext>
            </a:extLst>
          </p:cNvPr>
          <p:cNvSpPr txBox="1"/>
          <p:nvPr/>
        </p:nvSpPr>
        <p:spPr>
          <a:xfrm>
            <a:off x="552941" y="5516873"/>
            <a:ext cx="2401331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uk-UA" sz="3199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  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Лекции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7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193C92B-4663-40FD-BD95-3789452C2C5D}"/>
              </a:ext>
            </a:extLst>
          </p:cNvPr>
          <p:cNvSpPr/>
          <p:nvPr/>
        </p:nvSpPr>
        <p:spPr>
          <a:xfrm>
            <a:off x="7150100" y="5516873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3DB82C6-7C4C-426F-9757-60A5F76288C3}"/>
              </a:ext>
            </a:extLst>
          </p:cNvPr>
          <p:cNvSpPr txBox="1"/>
          <p:nvPr/>
        </p:nvSpPr>
        <p:spPr>
          <a:xfrm>
            <a:off x="6819900" y="5516873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4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6160"/>
          <a:stretch/>
        </p:blipFill>
        <p:spPr bwMode="auto">
          <a:xfrm>
            <a:off x="4408" y="-12700"/>
            <a:ext cx="12187592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95215F7-E10E-4E58-8B97-521437E379DB}"/>
              </a:ext>
            </a:extLst>
          </p:cNvPr>
          <p:cNvSpPr/>
          <p:nvPr/>
        </p:nvSpPr>
        <p:spPr>
          <a:xfrm>
            <a:off x="264082" y="404720"/>
            <a:ext cx="6239018" cy="555496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3199" kern="0" dirty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FCC7A8-48B5-4474-AD73-82F0F71238D1}"/>
              </a:ext>
            </a:extLst>
          </p:cNvPr>
          <p:cNvSpPr txBox="1"/>
          <p:nvPr/>
        </p:nvSpPr>
        <p:spPr>
          <a:xfrm>
            <a:off x="408511" y="404720"/>
            <a:ext cx="5904133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Arial" charset="0"/>
              </a:rPr>
              <a:t>Мастер-классы от экспертов</a:t>
            </a:r>
            <a:endParaRPr lang="ru-RU" sz="3199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4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Воркшопы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и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2E1E3FC-82AC-412A-9D62-6AD1775975D3}"/>
              </a:ext>
            </a:extLst>
          </p:cNvPr>
          <p:cNvSpPr txBox="1"/>
          <p:nvPr/>
        </p:nvSpPr>
        <p:spPr>
          <a:xfrm>
            <a:off x="1092898" y="20323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xmlns="" id="{7D2A2525-09DC-47FC-AEEC-6CE01DF2AD8D}"/>
              </a:ext>
            </a:extLst>
          </p:cNvPr>
          <p:cNvGrpSpPr/>
          <p:nvPr/>
        </p:nvGrpSpPr>
        <p:grpSpPr>
          <a:xfrm>
            <a:off x="4049725" y="5819394"/>
            <a:ext cx="4310012" cy="646331"/>
            <a:chOff x="4080090" y="5411170"/>
            <a:chExt cx="4310012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CDF88175-F0E8-4D11-89F8-2BD97D140FEC}"/>
                </a:ext>
              </a:extLst>
            </p:cNvPr>
            <p:cNvSpPr txBox="1"/>
            <p:nvPr/>
          </p:nvSpPr>
          <p:spPr>
            <a:xfrm>
              <a:off x="4080090" y="5411170"/>
              <a:ext cx="431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Шаптала Максим Валентинович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DD7D17C4-5AEA-4CDC-98CF-3B4C455BCC5F}"/>
                </a:ext>
              </a:extLst>
            </p:cNvPr>
            <p:cNvSpPr txBox="1"/>
            <p:nvPr/>
          </p:nvSpPr>
          <p:spPr>
            <a:xfrm>
              <a:off x="4719688" y="5749724"/>
              <a:ext cx="2852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Ректор </a:t>
              </a: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It Step University Dnipro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xmlns="" id="{50ED9091-CEF3-4E78-BE3B-CAFD8E5948F8}"/>
              </a:ext>
            </a:extLst>
          </p:cNvPr>
          <p:cNvSpPr/>
          <p:nvPr/>
        </p:nvSpPr>
        <p:spPr>
          <a:xfrm>
            <a:off x="4049725" y="1414130"/>
            <a:ext cx="4020387" cy="43143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r="4714"/>
          <a:stretch>
            <a:fillRect/>
          </a:stretch>
        </p:blipFill>
        <p:spPr>
          <a:xfrm>
            <a:off x="4251478" y="1644553"/>
            <a:ext cx="3616614" cy="4129367"/>
          </a:xfrm>
        </p:spPr>
      </p:pic>
      <p:sp>
        <p:nvSpPr>
          <p:cNvPr id="2" name="Rectangle 1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224808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Конкурсы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олимпиады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хакатоны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Практика в </a:t>
            </a:r>
            <a:r>
              <a:rPr lang="en-US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компаниях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82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84200" y="2008188"/>
            <a:ext cx="5956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Архитектор </a:t>
            </a:r>
            <a:r>
              <a:rPr lang="ru-RU" sz="2400" dirty="0"/>
              <a:t>программной 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(проектировщик)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контролю качества ПО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Тестировщик</a:t>
            </a:r>
            <a:r>
              <a:rPr lang="ru-RU" sz="2400" dirty="0" smtClean="0"/>
              <a:t>/</a:t>
            </a:r>
            <a:r>
              <a:rPr lang="ru-RU" sz="2400" dirty="0" err="1" smtClean="0"/>
              <a:t>Автотестировщик</a:t>
            </a:r>
            <a:r>
              <a:rPr lang="ru-RU" sz="2400" dirty="0" smtClean="0"/>
              <a:t> </a:t>
            </a:r>
            <a:r>
              <a:rPr lang="ru-RU" sz="2400" dirty="0"/>
              <a:t>(QA)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Руководитель </a:t>
            </a:r>
            <a:r>
              <a:rPr lang="ru-RU" sz="2400" dirty="0"/>
              <a:t>процесса создания программного </a:t>
            </a:r>
            <a:r>
              <a:rPr lang="ru-RU" sz="2400" dirty="0" smtClean="0"/>
              <a:t>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en-US" sz="2400" dirty="0" smtClean="0"/>
              <a:t>Android/</a:t>
            </a:r>
            <a:r>
              <a:rPr lang="en-US" sz="2400" dirty="0" err="1" smtClean="0"/>
              <a:t>iOS</a:t>
            </a:r>
            <a:endParaRPr lang="ru-RU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39000" y="20081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Front-end</a:t>
            </a:r>
            <a:r>
              <a:rPr lang="ru-RU" sz="2400" dirty="0"/>
              <a:t> </a:t>
            </a:r>
            <a:r>
              <a:rPr lang="ru-RU" sz="2400" dirty="0" smtClean="0"/>
              <a:t>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Back-end</a:t>
            </a:r>
            <a:r>
              <a:rPr lang="ru-RU" sz="2400" dirty="0" smtClean="0"/>
              <a:t> 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Full</a:t>
            </a:r>
            <a:r>
              <a:rPr lang="ru-RU" sz="2400" dirty="0" smtClean="0"/>
              <a:t> </a:t>
            </a:r>
            <a:r>
              <a:rPr lang="ru-RU" sz="2400" dirty="0" err="1"/>
              <a:t>Stack</a:t>
            </a:r>
            <a:r>
              <a:rPr lang="ru-RU" sz="2400" dirty="0"/>
              <a:t> разработчик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229145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Разработка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ПО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&amp;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Web-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программирование</a:t>
            </a:r>
            <a:r>
              <a:rPr lang="ru-RU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50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38200" y="2336180"/>
            <a:ext cx="95805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прикладного программного обеспечения.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/>
              <a:t>информационной системы.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Системный </a:t>
            </a:r>
            <a:r>
              <a:rPr lang="ru-RU" sz="2400" dirty="0"/>
              <a:t>администратор.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организации защиты информационных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Эксперт по защите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средств защиты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компьютерных систем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DevOps</a:t>
            </a:r>
            <a:endParaRPr lang="ru-RU" sz="2400" dirty="0"/>
          </a:p>
        </p:txBody>
      </p:sp>
      <p:sp>
        <p:nvSpPr>
          <p:cNvPr id="6" name="Rectangle 5"/>
          <p:cNvSpPr/>
          <p:nvPr/>
        </p:nvSpPr>
        <p:spPr>
          <a:xfrm>
            <a:off x="838200" y="1229023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Сети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и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кибербезопасность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386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Дизайнер </a:t>
            </a:r>
            <a:r>
              <a:rPr lang="ru-RU" sz="2400" dirty="0" smtClean="0"/>
              <a:t>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smtClean="0"/>
              <a:t>Д</a:t>
            </a:r>
            <a:r>
              <a:rPr lang="ru-RU" sz="2400" dirty="0" err="1" smtClean="0"/>
              <a:t>изайнер</a:t>
            </a:r>
            <a:r>
              <a:rPr lang="ru-RU" sz="2400" dirty="0" smtClean="0"/>
              <a:t> мобильных приложений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Верстальщик 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</a:t>
            </a:r>
            <a:r>
              <a:rPr lang="ru-RU" sz="2400" dirty="0"/>
              <a:t>полиграфической продукции и </a:t>
            </a:r>
            <a:r>
              <a:rPr lang="ru-RU" sz="2400" dirty="0" smtClean="0"/>
              <a:t>рекламы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интерфейсов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логотипов и фирменного стиля, корпоративной </a:t>
            </a:r>
            <a:r>
              <a:rPr lang="ru-RU" sz="2400" dirty="0" err="1"/>
              <a:t>айдентики</a:t>
            </a:r>
            <a:r>
              <a:rPr lang="ru-RU" sz="2400" dirty="0"/>
              <a:t> и </a:t>
            </a:r>
            <a:r>
              <a:rPr lang="ru-RU" sz="2400" dirty="0" err="1" smtClean="0"/>
              <a:t>брендинга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 smtClean="0"/>
              <a:t>flash</a:t>
            </a:r>
            <a:r>
              <a:rPr lang="ru-RU" sz="2400" dirty="0" smtClean="0"/>
              <a:t>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 err="1" smtClean="0"/>
              <a:t>CMSДизайнер</a:t>
            </a:r>
            <a:r>
              <a:rPr lang="ru-RU" sz="2400" dirty="0" smtClean="0"/>
              <a:t> </a:t>
            </a:r>
            <a:r>
              <a:rPr lang="ru-RU" sz="2400" dirty="0" smtClean="0"/>
              <a:t>интерьеров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3D-дизайнер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Game</a:t>
            </a:r>
            <a:r>
              <a:rPr lang="ru-RU" sz="2400" dirty="0" smtClean="0"/>
              <a:t> </a:t>
            </a:r>
            <a:r>
              <a:rPr lang="ru-RU" sz="2400" dirty="0"/>
              <a:t>дизайнер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020713"/>
            <a:ext cx="10096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Компьютерная 2D/3D графика и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-дизайн</a:t>
            </a:r>
          </a:p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53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будут работать выпускники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1" y="2181441"/>
            <a:ext cx="5439305" cy="362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1" y="2181441"/>
            <a:ext cx="5439305" cy="36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будут работать выпускники</a:t>
            </a:r>
            <a:r>
              <a:rPr lang="en-US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9112102" y="5262053"/>
            <a:ext cx="2741576" cy="9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успешной учебы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в 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9-1</a:t>
            </a:r>
            <a:r>
              <a:rPr lang="ru-RU" sz="3200" dirty="0">
                <a:solidFill>
                  <a:prstClr val="white"/>
                </a:solidFill>
                <a:latin typeface="Ubuntu" panose="020B0504030602030204" pitchFamily="34" charset="0"/>
              </a:rPr>
              <a:t>0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147E506-CA47-4AA1-89BB-CC4C8C77F04F}"/>
              </a:ext>
            </a:extLst>
          </p:cNvPr>
          <p:cNvSpPr txBox="1"/>
          <p:nvPr/>
        </p:nvSpPr>
        <p:spPr>
          <a:xfrm>
            <a:off x="4942565" y="1592874"/>
            <a:ext cx="7173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- 2 года (4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  <a:p>
            <a:pPr lvl="0"/>
            <a:endParaRPr lang="ru-RU" sz="2400" dirty="0" smtClean="0">
              <a:solidFill>
                <a:schemeClr val="bg1"/>
              </a:solidFill>
            </a:endParaRPr>
          </a:p>
          <a:p>
            <a:pPr marL="0" lvl="1" defTabSz="914217">
              <a:defRPr/>
            </a:pPr>
            <a:r>
              <a:rPr lang="ru-RU" sz="2400" dirty="0" smtClean="0">
                <a:solidFill>
                  <a:schemeClr val="bg1"/>
                </a:solidFill>
                <a:sym typeface="Arial"/>
              </a:rPr>
              <a:t>Семестр: 14 учебных недель и 1 зачетная неделя: 4 занятия по 2 академических часа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Ubuntu" panose="020B0504030602030204" pitchFamily="34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xmlns="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До университетская подготовка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Ответы на вопросы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xmlns="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6589818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55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</a:t>
            </a:r>
            <a:r>
              <a:rPr lang="en-US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web-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программирования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разработки программного обеспечения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робототехники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Современные информационные технологии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uk-UA" altLang="uk-UA" sz="20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lang="uk-UA" sz="3999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96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xmlns="" id="{85D78DB3-D265-4F1F-BF63-9652A96F2836}"/>
              </a:ext>
            </a:extLst>
          </p:cNvPr>
          <p:cNvSpPr/>
          <p:nvPr/>
        </p:nvSpPr>
        <p:spPr>
          <a:xfrm>
            <a:off x="479932" y="549147"/>
            <a:ext cx="5086760" cy="5543855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AC36B3E-3865-4D6E-ADDD-14CF4404EEF9}"/>
              </a:ext>
            </a:extLst>
          </p:cNvPr>
          <p:cNvSpPr txBox="1"/>
          <p:nvPr/>
        </p:nvSpPr>
        <p:spPr>
          <a:xfrm>
            <a:off x="838310" y="903075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lang="uk-UA" sz="3999" b="1" kern="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lang="uk-UA" sz="3999" b="1" kern="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lang="uk-UA" sz="3999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A89CB6A-FD95-491D-B8C5-082B5B70DB5C}"/>
              </a:ext>
            </a:extLst>
          </p:cNvPr>
          <p:cNvSpPr txBox="1"/>
          <p:nvPr/>
        </p:nvSpPr>
        <p:spPr>
          <a:xfrm>
            <a:off x="684829" y="2239436"/>
            <a:ext cx="5183575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Английский язык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Основы критического мышления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Риторика</a:t>
            </a:r>
            <a:endParaRPr lang="uk-UA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2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7991" b="7113"/>
          <a:stretch/>
        </p:blipFill>
        <p:spPr bwMode="auto">
          <a:xfrm>
            <a:off x="-12700" y="-12700"/>
            <a:ext cx="122047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19">
            <a:extLst>
              <a:ext uri="{FF2B5EF4-FFF2-40B4-BE49-F238E27FC236}">
                <a16:creationId xmlns:a16="http://schemas.microsoft.com/office/drawing/2014/main" xmlns="" id="{96E1C075-14E1-47B6-9EC4-919FAFE00596}"/>
              </a:ext>
            </a:extLst>
          </p:cNvPr>
          <p:cNvSpPr/>
          <p:nvPr/>
        </p:nvSpPr>
        <p:spPr>
          <a:xfrm>
            <a:off x="6114273" y="260350"/>
            <a:ext cx="5808771" cy="635000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Ubuntu Light" panose="020B030403060203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072A09-BB1F-49B8-9082-D87EE2DF1D61}"/>
              </a:ext>
            </a:extLst>
          </p:cNvPr>
          <p:cNvSpPr txBox="1"/>
          <p:nvPr/>
        </p:nvSpPr>
        <p:spPr>
          <a:xfrm>
            <a:off x="6197950" y="685626"/>
            <a:ext cx="5641415" cy="7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3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buntu" panose="020B0504030602030204" pitchFamily="34" charset="0"/>
                <a:cs typeface="Calibri" pitchFamily="34" charset="0"/>
                <a:sym typeface="Arial" charset="0"/>
              </a:rPr>
              <a:t>ФОРМАТ ОБУЧЕНИЯ</a:t>
            </a:r>
            <a:endParaRPr lang="uk-UA" sz="3999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523F1CB-7117-4549-B477-53FA10D3757B}"/>
              </a:ext>
            </a:extLst>
          </p:cNvPr>
          <p:cNvSpPr txBox="1"/>
          <p:nvPr/>
        </p:nvSpPr>
        <p:spPr>
          <a:xfrm>
            <a:off x="6281629" y="1883788"/>
            <a:ext cx="564141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Тренинги</a:t>
            </a: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Командная работа над проектами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Презентация результатов</a:t>
            </a:r>
            <a:endParaRPr lang="uk-UA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uk-UA" sz="1600" dirty="0">
              <a:solidFill>
                <a:prstClr val="black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4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5445"/>
          <a:stretch/>
        </p:blipFill>
        <p:spPr bwMode="auto">
          <a:xfrm>
            <a:off x="2205" y="1"/>
            <a:ext cx="121875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19">
            <a:extLst>
              <a:ext uri="{FF2B5EF4-FFF2-40B4-BE49-F238E27FC236}">
                <a16:creationId xmlns:a16="http://schemas.microsoft.com/office/drawing/2014/main" xmlns="" id="{BF89071F-3017-4707-AC8F-55DDAB314569}"/>
              </a:ext>
            </a:extLst>
          </p:cNvPr>
          <p:cNvSpPr/>
          <p:nvPr/>
        </p:nvSpPr>
        <p:spPr>
          <a:xfrm>
            <a:off x="121240" y="5804145"/>
            <a:ext cx="7173839" cy="585651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schemeClr val="bg1"/>
              </a:solidFill>
              <a:latin typeface="Century Schoolbook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9A669EC-2BD8-4E17-A5A2-5D9C019E4D93}"/>
              </a:ext>
            </a:extLst>
          </p:cNvPr>
          <p:cNvSpPr txBox="1"/>
          <p:nvPr/>
        </p:nvSpPr>
        <p:spPr>
          <a:xfrm>
            <a:off x="264082" y="5804145"/>
            <a:ext cx="7127812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 конце семестра – защита проекта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7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колледже, где тебе дают больше, чем ты знаешь. Там ты просто получаешь удовольствие, открывая мир.”</a:t>
            </a:r>
          </a:p>
        </p:txBody>
      </p:sp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65125"/>
            <a:ext cx="12065000" cy="1325563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в 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 Step University </a:t>
            </a:r>
            <a:r>
              <a:rPr lang="en-US" b="1" dirty="0" err="1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Dnipro</a:t>
            </a:r>
            <a:endParaRPr lang="ru-RU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Сертификаты ЗНО: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Украинский язык и литература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Математика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Иностранный язык или Физика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Аттестат о среднем образовании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4 фотографии 3х4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Приписное </a:t>
            </a:r>
            <a:endParaRPr lang="en-US" sz="2800" dirty="0" smtClean="0">
              <a:solidFill>
                <a:schemeClr val="bg1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Прием документов:  с 10 июля по 22 июля 2019</a:t>
            </a: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Начало занятий: 1 сентября 2019</a:t>
            </a:r>
          </a:p>
        </p:txBody>
      </p:sp>
    </p:spTree>
    <p:extLst>
      <p:ext uri="{BB962C8B-B14F-4D97-AF65-F5344CB8AC3E}">
        <p14:creationId xmlns:p14="http://schemas.microsoft.com/office/powerpoint/2010/main" val="35648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452211"/>
            <a:ext cx="12065000" cy="1325563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на </a:t>
            </a:r>
            <a:r>
              <a:rPr lang="ru-RU" sz="4000" b="1" dirty="0" err="1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доуниверситетскую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подготовку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Паспорт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ИНН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Свидетельство о рождении</a:t>
            </a:r>
          </a:p>
          <a:p>
            <a:pPr lvl="1"/>
            <a:endParaRPr lang="ru-RU" sz="2800" dirty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Заключившим договор на обучение сегодня – скидка 500 </a:t>
            </a:r>
            <a:r>
              <a:rPr lang="ru-RU" sz="3200" dirty="0" err="1" smtClean="0">
                <a:solidFill>
                  <a:srgbClr val="0070C0"/>
                </a:solidFill>
                <a:latin typeface="Ubuntu" pitchFamily="34" charset="0"/>
              </a:rPr>
              <a:t>грн</a:t>
            </a: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3963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открытых дверей в Университете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149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4571" r="15408" b="16704"/>
          <a:stretch/>
        </p:blipFill>
        <p:spPr>
          <a:xfrm>
            <a:off x="-3316" y="-35859"/>
            <a:ext cx="12195316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3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8873"/>
            <a:ext cx="12192000" cy="753687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282938"/>
            <a:ext cx="10515600" cy="575062"/>
          </a:xfrm>
        </p:spPr>
        <p:txBody>
          <a:bodyPr>
            <a:normAutofit/>
          </a:bodyPr>
          <a:lstStyle/>
          <a:p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 данным</a:t>
            </a:r>
            <a:r>
              <a:rPr lang="en-US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IT Community Dnipro</a:t>
            </a:r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endParaRPr lang="ru-RU" sz="1800" i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B09C19F-1B55-464F-A7EC-8DD69D748100}"/>
              </a:ext>
            </a:extLst>
          </p:cNvPr>
          <p:cNvSpPr txBox="1"/>
          <p:nvPr/>
        </p:nvSpPr>
        <p:spPr>
          <a:xfrm>
            <a:off x="5893318" y="1260840"/>
            <a:ext cx="750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EDBDECDA-861B-4F75-BEF4-09FA3EC6A067}"/>
              </a:ext>
            </a:extLst>
          </p:cNvPr>
          <p:cNvSpPr txBox="1"/>
          <p:nvPr/>
        </p:nvSpPr>
        <p:spPr>
          <a:xfrm>
            <a:off x="5031066" y="2584279"/>
            <a:ext cx="247484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Место по уровню развития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отрасли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B09C19F-1B55-464F-A7EC-8DD69D748100}"/>
              </a:ext>
            </a:extLst>
          </p:cNvPr>
          <p:cNvSpPr txBox="1"/>
          <p:nvPr/>
        </p:nvSpPr>
        <p:spPr>
          <a:xfrm>
            <a:off x="659014" y="376538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170+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DBDECDA-861B-4F75-BEF4-09FA3EC6A067}"/>
              </a:ext>
            </a:extLst>
          </p:cNvPr>
          <p:cNvSpPr txBox="1"/>
          <p:nvPr/>
        </p:nvSpPr>
        <p:spPr>
          <a:xfrm>
            <a:off x="933087" y="1690791"/>
            <a:ext cx="1829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компаний в Днепре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B09C19F-1B55-464F-A7EC-8DD69D748100}"/>
              </a:ext>
            </a:extLst>
          </p:cNvPr>
          <p:cNvSpPr txBox="1"/>
          <p:nvPr/>
        </p:nvSpPr>
        <p:spPr>
          <a:xfrm>
            <a:off x="3806199" y="4175013"/>
            <a:ext cx="3157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</a:t>
            </a:r>
            <a:r>
              <a:rPr lang="en-US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000+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DBDECDA-861B-4F75-BEF4-09FA3EC6A067}"/>
              </a:ext>
            </a:extLst>
          </p:cNvPr>
          <p:cNvSpPr txBox="1"/>
          <p:nvPr/>
        </p:nvSpPr>
        <p:spPr>
          <a:xfrm>
            <a:off x="3984247" y="5386712"/>
            <a:ext cx="24748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CB09C19F-1B55-464F-A7EC-8DD69D748100}"/>
              </a:ext>
            </a:extLst>
          </p:cNvPr>
          <p:cNvSpPr txBox="1"/>
          <p:nvPr/>
        </p:nvSpPr>
        <p:spPr>
          <a:xfrm>
            <a:off x="9639675" y="2337122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4%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DBDECDA-861B-4F75-BEF4-09FA3EC6A067}"/>
              </a:ext>
            </a:extLst>
          </p:cNvPr>
          <p:cNvSpPr txBox="1"/>
          <p:nvPr/>
        </p:nvSpPr>
        <p:spPr>
          <a:xfrm>
            <a:off x="9355263" y="3695930"/>
            <a:ext cx="1829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ВВП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2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xmlns="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xmlns="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xmlns="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xmlns="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xmlns="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xmlns="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xmlns="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xmlns="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xmlns="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xmlns="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xmlns="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xmlns="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xmlns="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xmlns="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xmlns="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xmlns="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xmlns="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xmlns="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xmlns="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xmlns="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xmlns="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xmlns="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xmlns="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xmlns="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xmlns="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xmlns="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xmlns="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xmlns="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xmlns="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xmlns="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xmlns="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xmlns="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xmlns="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xmlns="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xmlns="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xmlns="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xmlns="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xmlns="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xmlns="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xmlns="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xmlns="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xmlns="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xmlns="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</a:t>
            </a: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FA458B7C-CF6B-4519-86A6-9F4F319D3A68}"/>
              </a:ext>
            </a:extLst>
          </p:cNvPr>
          <p:cNvSpPr txBox="1"/>
          <p:nvPr/>
        </p:nvSpPr>
        <p:spPr>
          <a:xfrm>
            <a:off x="9978587" y="4444370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xmlns="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xmlns="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xmlns="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xmlns="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xmlns="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xmlns="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D17F7552-FDED-412E-886B-4B2B3929F7C9}"/>
              </a:ext>
            </a:extLst>
          </p:cNvPr>
          <p:cNvSpPr txBox="1"/>
          <p:nvPr/>
        </p:nvSpPr>
        <p:spPr>
          <a:xfrm>
            <a:off x="9510521" y="5799253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6658" y="618119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19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59916" cy="1981333"/>
            <a:chOff x="3229352" y="3987912"/>
            <a:chExt cx="4859916" cy="1981333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xmlns="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FEE4117A-093E-465E-AE0A-4119A02BE6B4}"/>
                </a:ext>
              </a:extLst>
            </p:cNvPr>
            <p:cNvSpPr txBox="1"/>
            <p:nvPr/>
          </p:nvSpPr>
          <p:spPr>
            <a:xfrm>
              <a:off x="4171465" y="46458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2746257-6321-41E7-84B5-A04DF3B885C8}"/>
                </a:ext>
              </a:extLst>
            </p:cNvPr>
            <p:cNvSpPr txBox="1"/>
            <p:nvPr/>
          </p:nvSpPr>
          <p:spPr>
            <a:xfrm>
              <a:off x="3927384" y="4480933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xmlns="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xmlns="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xmlns="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xmlns="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xmlns="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xmlns="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xmlns="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xmlns="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xmlns="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xmlns="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xmlns="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xmlns="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xmlns="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xmlns="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xmlns="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xmlns="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xmlns="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xmlns="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xmlns="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1935</Words>
  <Application>Microsoft Office PowerPoint</Application>
  <PresentationFormat>Произвольный</PresentationFormat>
  <Paragraphs>406</Paragraphs>
  <Slides>39</Slides>
  <Notes>19</Notes>
  <HiddenSlides>6</HiddenSlides>
  <MMClips>0</MMClips>
  <ScaleCrop>false</ScaleCrop>
  <HeadingPairs>
    <vt:vector size="4" baseType="variant">
      <vt:variant>
        <vt:lpstr>Тема</vt:lpstr>
      </vt:variant>
      <vt:variant>
        <vt:i4>6</vt:i4>
      </vt:variant>
      <vt:variant>
        <vt:lpstr>Заголовки слайдов</vt:lpstr>
      </vt:variant>
      <vt:variant>
        <vt:i4>39</vt:i4>
      </vt:variant>
    </vt:vector>
  </HeadingPairs>
  <TitlesOfParts>
    <vt:vector size="45" baseType="lpstr"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Тема Office</vt:lpstr>
      <vt:lpstr>Презентация PowerPoint</vt:lpstr>
      <vt:lpstr>Презентация PowerPoint</vt:lpstr>
      <vt:lpstr>Презентация PowerPoint</vt:lpstr>
      <vt:lpstr>По данным IT Community Dnipro </vt:lpstr>
      <vt:lpstr>Высшее IT образование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Кем могут работать выпускники</vt:lpstr>
      <vt:lpstr>Кем могут работать выпускники</vt:lpstr>
      <vt:lpstr>Кем могут работать выпускники</vt:lpstr>
      <vt:lpstr>Где будут работать выпускники университета</vt:lpstr>
      <vt:lpstr>Где будут работать выпускники университета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Поступление в IT Step University Dnipro</vt:lpstr>
      <vt:lpstr>Поступление на доуниверситетскую подготовку</vt:lpstr>
      <vt:lpstr>Презентация PowerPoint</vt:lpstr>
      <vt:lpstr>День открытых дверей в Университете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user</cp:lastModifiedBy>
  <cp:revision>278</cp:revision>
  <dcterms:created xsi:type="dcterms:W3CDTF">2019-02-04T17:57:26Z</dcterms:created>
  <dcterms:modified xsi:type="dcterms:W3CDTF">2019-04-19T17:10:22Z</dcterms:modified>
</cp:coreProperties>
</file>